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4A01C8-351F-444E-9D4B-DADBDC8B4F83}"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42114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A01C8-351F-444E-9D4B-DADBDC8B4F83}"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3492480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A01C8-351F-444E-9D4B-DADBDC8B4F83}"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373468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A01C8-351F-444E-9D4B-DADBDC8B4F83}"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85836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A01C8-351F-444E-9D4B-DADBDC8B4F83}"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3944771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4A01C8-351F-444E-9D4B-DADBDC8B4F83}"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7354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4A01C8-351F-444E-9D4B-DADBDC8B4F83}"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64178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4A01C8-351F-444E-9D4B-DADBDC8B4F83}"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235831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A01C8-351F-444E-9D4B-DADBDC8B4F83}"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54880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A01C8-351F-444E-9D4B-DADBDC8B4F83}"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59013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A01C8-351F-444E-9D4B-DADBDC8B4F83}"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D7B9F-8FA1-4FD8-81E4-51FBF4494FAC}" type="slidenum">
              <a:rPr lang="en-US" smtClean="0"/>
              <a:t>‹#›</a:t>
            </a:fld>
            <a:endParaRPr lang="en-US"/>
          </a:p>
        </p:txBody>
      </p:sp>
    </p:spTree>
    <p:extLst>
      <p:ext uri="{BB962C8B-B14F-4D97-AF65-F5344CB8AC3E}">
        <p14:creationId xmlns:p14="http://schemas.microsoft.com/office/powerpoint/2010/main" val="47836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A01C8-351F-444E-9D4B-DADBDC8B4F83}" type="datetimeFigureOut">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D7B9F-8FA1-4FD8-81E4-51FBF4494FAC}" type="slidenum">
              <a:rPr lang="en-US" smtClean="0"/>
              <a:t>‹#›</a:t>
            </a:fld>
            <a:endParaRPr lang="en-US"/>
          </a:p>
        </p:txBody>
      </p:sp>
    </p:spTree>
    <p:extLst>
      <p:ext uri="{BB962C8B-B14F-4D97-AF65-F5344CB8AC3E}">
        <p14:creationId xmlns:p14="http://schemas.microsoft.com/office/powerpoint/2010/main" val="364508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br>
              <a:rPr lang="en-US" dirty="0"/>
            </a:br>
            <a:r>
              <a:rPr lang="en-US" dirty="0"/>
              <a:t>Quality Standards Sig Sigma</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370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Sig Sigma</a:t>
            </a:r>
            <a:endParaRPr lang="en-US" b="1" dirty="0"/>
          </a:p>
        </p:txBody>
      </p:sp>
      <p:sp>
        <p:nvSpPr>
          <p:cNvPr id="3" name="Content Placeholder 2"/>
          <p:cNvSpPr>
            <a:spLocks noGrp="1"/>
          </p:cNvSpPr>
          <p:nvPr>
            <p:ph idx="1"/>
          </p:nvPr>
        </p:nvSpPr>
        <p:spPr/>
        <p:txBody>
          <a:bodyPr/>
          <a:lstStyle/>
          <a:p>
            <a:pPr algn="just"/>
            <a:r>
              <a:rPr lang="en-US" dirty="0"/>
              <a:t>Six Sigma is a quality management methodology used to help businesses improve current processes, products or services by discovering and eliminating defects. The goal is to streamline quality control in manufacturing or business processes so there is little to no variance throughout</a:t>
            </a:r>
            <a:r>
              <a:rPr lang="en-US" dirty="0" smtClean="0"/>
              <a:t>.</a:t>
            </a:r>
          </a:p>
          <a:p>
            <a:pPr algn="just"/>
            <a:r>
              <a:rPr lang="en-US" dirty="0"/>
              <a:t>Six Sigma is specifically designed to help large organizations with quality management. </a:t>
            </a:r>
          </a:p>
        </p:txBody>
      </p:sp>
    </p:spTree>
    <p:extLst>
      <p:ext uri="{BB962C8B-B14F-4D97-AF65-F5344CB8AC3E}">
        <p14:creationId xmlns:p14="http://schemas.microsoft.com/office/powerpoint/2010/main" val="263533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Six Sigma principles</a:t>
            </a:r>
            <a:br>
              <a:rPr lang="en-US"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The goal in any Six Sigma project is to identify and eliminate any defects that are causing variations in quality by defining a sequence of steps around a certain target. The </a:t>
            </a:r>
            <a:r>
              <a:rPr lang="en-US" dirty="0" smtClean="0"/>
              <a:t>most common examples</a:t>
            </a:r>
            <a:r>
              <a:rPr lang="en-US" dirty="0"/>
              <a:t> you’ll find use the targets “smaller is better, larger is better or nominal is best</a:t>
            </a:r>
            <a:r>
              <a:rPr lang="en-US" dirty="0" smtClean="0"/>
              <a:t>.”</a:t>
            </a:r>
          </a:p>
          <a:p>
            <a:pPr algn="just"/>
            <a:r>
              <a:rPr lang="en-US" b="1" dirty="0"/>
              <a:t>Smaller is Better</a:t>
            </a:r>
            <a:r>
              <a:rPr lang="en-US" dirty="0"/>
              <a:t> creates an “upper specification limit,” such as having a target of zero for defects or rejected parts.</a:t>
            </a:r>
          </a:p>
          <a:p>
            <a:pPr algn="just"/>
            <a:r>
              <a:rPr lang="en-US" b="1" dirty="0"/>
              <a:t>Larger is Better</a:t>
            </a:r>
            <a:r>
              <a:rPr lang="en-US" dirty="0"/>
              <a:t> involves a “lower specification limit,” such as test scores — where the target is 100 percent.</a:t>
            </a:r>
          </a:p>
          <a:p>
            <a:pPr algn="just"/>
            <a:r>
              <a:rPr lang="en-US" b="1" dirty="0"/>
              <a:t>Nominal is Best</a:t>
            </a:r>
            <a:r>
              <a:rPr lang="en-US" dirty="0"/>
              <a:t> looks at the middle ground — a customer service rep needs to spend enough time on the phone to troubleshoot a problem, but not so long that they lose productivity.</a:t>
            </a:r>
          </a:p>
          <a:p>
            <a:endParaRPr lang="en-US" dirty="0"/>
          </a:p>
        </p:txBody>
      </p:sp>
    </p:spTree>
    <p:extLst>
      <p:ext uri="{BB962C8B-B14F-4D97-AF65-F5344CB8AC3E}">
        <p14:creationId xmlns:p14="http://schemas.microsoft.com/office/powerpoint/2010/main" val="2055022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Six Sigma </a:t>
            </a:r>
            <a:r>
              <a:rPr lang="en-US" b="1" dirty="0" smtClean="0"/>
              <a:t>Methodologies</a:t>
            </a:r>
            <a:endParaRPr lang="en-US" b="1" dirty="0"/>
          </a:p>
        </p:txBody>
      </p:sp>
      <p:sp>
        <p:nvSpPr>
          <p:cNvPr id="3" name="Content Placeholder 2"/>
          <p:cNvSpPr>
            <a:spLocks noGrp="1"/>
          </p:cNvSpPr>
          <p:nvPr>
            <p:ph idx="1"/>
          </p:nvPr>
        </p:nvSpPr>
        <p:spPr/>
        <p:txBody>
          <a:bodyPr>
            <a:normAutofit/>
          </a:bodyPr>
          <a:lstStyle/>
          <a:p>
            <a:r>
              <a:rPr lang="en-US" dirty="0" smtClean="0"/>
              <a:t>In </a:t>
            </a:r>
            <a:r>
              <a:rPr lang="en-US" dirty="0"/>
              <a:t>practice, Six Sigma follows one of two sub-methodologies: </a:t>
            </a:r>
            <a:endParaRPr lang="en-US" dirty="0" smtClean="0"/>
          </a:p>
          <a:p>
            <a:r>
              <a:rPr lang="en-US" dirty="0" smtClean="0"/>
              <a:t>DMAIC </a:t>
            </a:r>
          </a:p>
          <a:p>
            <a:r>
              <a:rPr lang="en-US" dirty="0" smtClean="0"/>
              <a:t>DMADV</a:t>
            </a:r>
            <a:endParaRPr lang="en-US" dirty="0"/>
          </a:p>
        </p:txBody>
      </p:sp>
    </p:spTree>
    <p:extLst>
      <p:ext uri="{BB962C8B-B14F-4D97-AF65-F5344CB8AC3E}">
        <p14:creationId xmlns:p14="http://schemas.microsoft.com/office/powerpoint/2010/main" val="3219418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Six Sigma DMAIC</a:t>
            </a:r>
          </a:p>
        </p:txBody>
      </p:sp>
      <p:sp>
        <p:nvSpPr>
          <p:cNvPr id="3" name="Content Placeholder 2"/>
          <p:cNvSpPr>
            <a:spLocks noGrp="1"/>
          </p:cNvSpPr>
          <p:nvPr>
            <p:ph idx="1"/>
          </p:nvPr>
        </p:nvSpPr>
        <p:spPr/>
        <p:txBody>
          <a:bodyPr>
            <a:normAutofit fontScale="92500" lnSpcReduction="10000"/>
          </a:bodyPr>
          <a:lstStyle/>
          <a:p>
            <a:pPr algn="just"/>
            <a:r>
              <a:rPr lang="en-US" b="1" dirty="0"/>
              <a:t>Define</a:t>
            </a:r>
            <a:r>
              <a:rPr lang="en-US" dirty="0"/>
              <a:t> the problem, the customer, the project requirements and the ultimate goals and expectations of the customer.</a:t>
            </a:r>
          </a:p>
          <a:p>
            <a:pPr algn="just"/>
            <a:r>
              <a:rPr lang="en-US" b="1" dirty="0"/>
              <a:t>Measure</a:t>
            </a:r>
            <a:r>
              <a:rPr lang="en-US" dirty="0"/>
              <a:t> performance of the current process by establishing a data collection plan to determine defects and gather metrics.</a:t>
            </a:r>
          </a:p>
          <a:p>
            <a:pPr algn="just"/>
            <a:r>
              <a:rPr lang="en-US" b="1" dirty="0"/>
              <a:t>Analyze</a:t>
            </a:r>
            <a:r>
              <a:rPr lang="en-US" dirty="0"/>
              <a:t> the process to establish root cause of variations and defects to identify issues with the current strategy that stand in the way of the end goal.</a:t>
            </a:r>
          </a:p>
          <a:p>
            <a:pPr algn="just"/>
            <a:r>
              <a:rPr lang="en-US" b="1" dirty="0"/>
              <a:t>Improve</a:t>
            </a:r>
            <a:r>
              <a:rPr lang="en-US" dirty="0"/>
              <a:t> the process by eliminating the root causes of defects through innovative solutions.</a:t>
            </a:r>
          </a:p>
          <a:p>
            <a:pPr algn="just"/>
            <a:r>
              <a:rPr lang="en-US" b="1" dirty="0"/>
              <a:t>Control</a:t>
            </a:r>
            <a:r>
              <a:rPr lang="en-US" dirty="0"/>
              <a:t> the new process to avoid falling into old habits and to ensure it stays on track.</a:t>
            </a:r>
          </a:p>
        </p:txBody>
      </p:sp>
    </p:spTree>
    <p:extLst>
      <p:ext uri="{BB962C8B-B14F-4D97-AF65-F5344CB8AC3E}">
        <p14:creationId xmlns:p14="http://schemas.microsoft.com/office/powerpoint/2010/main" val="76257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Six Sigma DMADV</a:t>
            </a:r>
          </a:p>
        </p:txBody>
      </p:sp>
      <p:sp>
        <p:nvSpPr>
          <p:cNvPr id="3" name="Content Placeholder 2"/>
          <p:cNvSpPr>
            <a:spLocks noGrp="1"/>
          </p:cNvSpPr>
          <p:nvPr>
            <p:ph idx="1"/>
          </p:nvPr>
        </p:nvSpPr>
        <p:spPr/>
        <p:txBody>
          <a:bodyPr>
            <a:normAutofit fontScale="92500" lnSpcReduction="20000"/>
          </a:bodyPr>
          <a:lstStyle/>
          <a:p>
            <a:pPr algn="just"/>
            <a:r>
              <a:rPr lang="en-US" dirty="0"/>
              <a:t>The Six Sigma DMADV, also known as the Design For Six Sigma (DFSS), includes five stages:</a:t>
            </a:r>
          </a:p>
          <a:p>
            <a:pPr algn="just"/>
            <a:r>
              <a:rPr lang="en-US" b="1" dirty="0"/>
              <a:t>Define</a:t>
            </a:r>
            <a:r>
              <a:rPr lang="en-US" dirty="0"/>
              <a:t> realistic goals that suit the customer’s requirements or the business strategy.</a:t>
            </a:r>
          </a:p>
          <a:p>
            <a:pPr algn="just"/>
            <a:r>
              <a:rPr lang="en-US" b="1" dirty="0"/>
              <a:t>Measure</a:t>
            </a:r>
            <a:r>
              <a:rPr lang="en-US" dirty="0"/>
              <a:t> and identify the customer’s critical to quality (CTQ) requirements and translate them into clear project goals.</a:t>
            </a:r>
          </a:p>
          <a:p>
            <a:pPr algn="just"/>
            <a:r>
              <a:rPr lang="en-US" b="1" dirty="0"/>
              <a:t>Analyze</a:t>
            </a:r>
            <a:r>
              <a:rPr lang="en-US" dirty="0"/>
              <a:t> multiple options and alternatives for the customer along with the estimated total life cycle of the project.</a:t>
            </a:r>
          </a:p>
          <a:p>
            <a:pPr algn="just"/>
            <a:r>
              <a:rPr lang="en-US" b="1" dirty="0"/>
              <a:t>Design</a:t>
            </a:r>
            <a:r>
              <a:rPr lang="en-US" dirty="0"/>
              <a:t> the process at a high level before moving onto a more detailed version that will become the prototype to identify errors and make modifications.</a:t>
            </a:r>
          </a:p>
          <a:p>
            <a:pPr algn="just"/>
            <a:r>
              <a:rPr lang="en-US" b="1" dirty="0"/>
              <a:t>Verify </a:t>
            </a:r>
            <a:r>
              <a:rPr lang="en-US" dirty="0"/>
              <a:t>that the final iteration of the product or process is approved by all customers and clients — whether internal or external.</a:t>
            </a:r>
          </a:p>
        </p:txBody>
      </p:sp>
    </p:spTree>
    <p:extLst>
      <p:ext uri="{BB962C8B-B14F-4D97-AF65-F5344CB8AC3E}">
        <p14:creationId xmlns:p14="http://schemas.microsoft.com/office/powerpoint/2010/main" val="833744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Determining a Six Sigma </a:t>
            </a:r>
            <a:r>
              <a:rPr lang="en-US" b="1" dirty="0" smtClean="0"/>
              <a:t>Project</a:t>
            </a:r>
            <a:endParaRPr lang="en-US" b="1" dirty="0"/>
          </a:p>
        </p:txBody>
      </p:sp>
      <p:sp>
        <p:nvSpPr>
          <p:cNvPr id="3" name="Content Placeholder 2"/>
          <p:cNvSpPr>
            <a:spLocks noGrp="1"/>
          </p:cNvSpPr>
          <p:nvPr>
            <p:ph idx="1"/>
          </p:nvPr>
        </p:nvSpPr>
        <p:spPr/>
        <p:txBody>
          <a:bodyPr>
            <a:normAutofit/>
          </a:bodyPr>
          <a:lstStyle/>
          <a:p>
            <a:pPr marL="0" indent="0" algn="just">
              <a:buNone/>
            </a:pPr>
            <a:r>
              <a:rPr lang="en-US" dirty="0"/>
              <a:t>To find projects in your organization that would benefit from Six Sigma they need </a:t>
            </a:r>
            <a:r>
              <a:rPr lang="en-US" dirty="0" smtClean="0"/>
              <a:t>to fit some criteria:</a:t>
            </a:r>
            <a:endParaRPr lang="en-US" dirty="0"/>
          </a:p>
          <a:p>
            <a:pPr algn="just"/>
            <a:r>
              <a:rPr lang="en-US" dirty="0"/>
              <a:t>Each project needs to have a clear process of inputs and outputs.</a:t>
            </a:r>
          </a:p>
          <a:p>
            <a:pPr algn="just"/>
            <a:r>
              <a:rPr lang="en-US" dirty="0"/>
              <a:t>Don’t go into the project with a pre-determined solution — that means you already know the fix.</a:t>
            </a:r>
          </a:p>
          <a:p>
            <a:pPr algn="just"/>
            <a:r>
              <a:rPr lang="en-US" dirty="0"/>
              <a:t>Focus on reducing “operation variation” to make it easier for untrained operators.</a:t>
            </a:r>
          </a:p>
          <a:p>
            <a:pPr algn="just"/>
            <a:r>
              <a:rPr lang="en-US" dirty="0"/>
              <a:t>Project needs to be approached with knowledge of variations in process inputs and how to control and eliminate defects.</a:t>
            </a:r>
          </a:p>
          <a:p>
            <a:pPr marL="0" indent="0" algn="just">
              <a:buNone/>
            </a:pPr>
            <a:endParaRPr lang="en-US" dirty="0"/>
          </a:p>
        </p:txBody>
      </p:sp>
    </p:spTree>
    <p:extLst>
      <p:ext uri="{BB962C8B-B14F-4D97-AF65-F5344CB8AC3E}">
        <p14:creationId xmlns:p14="http://schemas.microsoft.com/office/powerpoint/2010/main" val="3304646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229</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Quality Standards Sig Sigma</vt:lpstr>
      <vt:lpstr>Sig Sigma</vt:lpstr>
      <vt:lpstr>Six Sigma principles </vt:lpstr>
      <vt:lpstr>Six Sigma Methodologies</vt:lpstr>
      <vt:lpstr>Six Sigma DMAIC</vt:lpstr>
      <vt:lpstr>Six Sigma DMADV</vt:lpstr>
      <vt:lpstr>Determining a Six Sigma Project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Sigma</dc:title>
  <dc:creator>Lenovo</dc:creator>
  <cp:lastModifiedBy>Lenovo</cp:lastModifiedBy>
  <cp:revision>6</cp:revision>
  <dcterms:created xsi:type="dcterms:W3CDTF">2020-04-23T10:33:03Z</dcterms:created>
  <dcterms:modified xsi:type="dcterms:W3CDTF">2020-04-24T05:43:44Z</dcterms:modified>
</cp:coreProperties>
</file>